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6858000" cy="9144000"/>
  <p:embeddedFontLst>
    <p:embeddedFont>
      <p:font typeface="Merriweather" panose="020B0604020202020204" charset="0"/>
      <p:regular r:id="rId37"/>
      <p:bold r:id="rId38"/>
      <p:italic r:id="rId39"/>
      <p:boldItalic r:id="rId40"/>
    </p:embeddedFont>
    <p:embeddedFont>
      <p:font typeface="Roboto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Describe why humidity is so high when it is around 80,000ft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 into seeing how the sensor works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was based on the built in timer in the sensor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Cut out a little before 26,000 meters or 80,000 feet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Compare to ANSR data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0" t="0" r="0" b="0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0" t="0" r="0" b="0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Shape 16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0" t="0" r="0" b="0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0" t="0" r="0" b="0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Shape 22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0" t="0" r="0" b="0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ctrTitle"/>
          </p:nvPr>
        </p:nvSpPr>
        <p:spPr>
          <a:xfrm>
            <a:off x="311700" y="39250"/>
            <a:ext cx="8520600" cy="11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GCC ASCEND</a:t>
            </a:r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ubTitle" idx="1"/>
          </p:nvPr>
        </p:nvSpPr>
        <p:spPr>
          <a:xfrm>
            <a:off x="6348200" y="2571750"/>
            <a:ext cx="2723400" cy="23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Frank Islas</a:t>
            </a:r>
            <a:endParaRPr sz="20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Miranda Erpelding</a:t>
            </a:r>
            <a:endParaRPr sz="20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Jonathan Wulff</a:t>
            </a:r>
            <a:endParaRPr sz="20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Edwin Guerrero</a:t>
            </a:r>
            <a:endParaRPr sz="20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Nersa Elya</a:t>
            </a:r>
            <a:endParaRPr sz="20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Kennidi Ortega</a:t>
            </a:r>
            <a:endParaRPr sz="2000" dirty="0"/>
          </a:p>
        </p:txBody>
      </p:sp>
      <p:pic>
        <p:nvPicPr>
          <p:cNvPr id="66" name="Shape 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53300"/>
            <a:ext cx="5345147" cy="361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RockBLOCK Device:</a:t>
            </a:r>
            <a:endParaRPr/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25" y="1128427"/>
            <a:ext cx="4166400" cy="31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5777" y="362111"/>
            <a:ext cx="3314477" cy="4419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152400" y="662925"/>
            <a:ext cx="3706500" cy="10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Components of Payload</a:t>
            </a:r>
            <a:endParaRPr/>
          </a:p>
        </p:txBody>
      </p:sp>
      <p:pic>
        <p:nvPicPr>
          <p:cNvPr id="139" name="Shape 139"/>
          <p:cNvPicPr preferRelativeResize="0"/>
          <p:nvPr/>
        </p:nvPicPr>
        <p:blipFill rotWithShape="1">
          <a:blip r:embed="rId3">
            <a:alphaModFix/>
          </a:blip>
          <a:srcRect l="19699" t="16112" r="16049" b="10379"/>
          <a:stretch/>
        </p:blipFill>
        <p:spPr>
          <a:xfrm>
            <a:off x="6309675" y="1971775"/>
            <a:ext cx="2025475" cy="311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 rotWithShape="1">
          <a:blip r:embed="rId4">
            <a:alphaModFix/>
          </a:blip>
          <a:srcRect b="23483"/>
          <a:stretch/>
        </p:blipFill>
        <p:spPr>
          <a:xfrm>
            <a:off x="2091975" y="2980600"/>
            <a:ext cx="4217700" cy="210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 rotWithShape="1">
          <a:blip r:embed="rId5">
            <a:alphaModFix/>
          </a:blip>
          <a:srcRect l="17178" t="30508" r="12154" b="4106"/>
          <a:stretch/>
        </p:blipFill>
        <p:spPr>
          <a:xfrm>
            <a:off x="152400" y="3292175"/>
            <a:ext cx="1939575" cy="172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 rotWithShape="1">
          <a:blip r:embed="rId6">
            <a:alphaModFix/>
          </a:blip>
          <a:srcRect t="24104"/>
          <a:stretch/>
        </p:blipFill>
        <p:spPr>
          <a:xfrm>
            <a:off x="3294500" y="108100"/>
            <a:ext cx="2154373" cy="218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5812218" y="-255236"/>
            <a:ext cx="2180047" cy="290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 rotWithShape="1">
          <a:blip r:embed="rId8">
            <a:alphaModFix/>
          </a:blip>
          <a:srcRect l="34906" t="44486" r="17999" b="30217"/>
          <a:stretch/>
        </p:blipFill>
        <p:spPr>
          <a:xfrm>
            <a:off x="4492899" y="2288150"/>
            <a:ext cx="1816774" cy="1301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163" y="682525"/>
            <a:ext cx="8299675" cy="417066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250325" y="13277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System Block Diagram</a:t>
            </a:r>
            <a:endParaRPr sz="24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311725" y="3648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 Objectives</a:t>
            </a:r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Goals for payload Cameras:</a:t>
            </a:r>
            <a:endParaRPr sz="1800"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Monitor balloon’s expansion and capturing the burst. </a:t>
            </a:r>
            <a:endParaRPr sz="1800"/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Hack HD camera was used to meet this objective.</a:t>
            </a:r>
            <a:endParaRPr sz="1800"/>
          </a:p>
          <a:p>
            <a:pPr marL="457200" lvl="0" indent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600"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Record 360</a:t>
            </a:r>
            <a:r>
              <a:rPr lang="en" sz="1800">
                <a:highlight>
                  <a:srgbClr val="FFFFFF"/>
                </a:highlight>
              </a:rPr>
              <a:t>°</a:t>
            </a:r>
            <a:r>
              <a:rPr lang="en" sz="1800"/>
              <a:t> panoramic view from the balloon payload. </a:t>
            </a:r>
            <a:endParaRPr sz="1800"/>
          </a:p>
          <a:p>
            <a: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360fly camera was used to meet this objective.</a:t>
            </a:r>
            <a:endParaRPr sz="1800"/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063" y="1818593"/>
            <a:ext cx="3865825" cy="2174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8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Hack-HD</a:t>
            </a:r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Resolution: 1080p HD</a:t>
            </a:r>
            <a:endParaRPr sz="180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Frame Rate: 30 FPS (Frames per Second)</a:t>
            </a:r>
            <a:endParaRPr sz="180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Storage: External microSD Card</a:t>
            </a:r>
            <a:endParaRPr sz="180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Controlled via Arduino</a:t>
            </a:r>
            <a:endParaRPr sz="180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4" name="Shape 164" descr="Image result for Hack HD Camer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25" y="1463925"/>
            <a:ext cx="3706500" cy="251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813" y="529525"/>
            <a:ext cx="7442374" cy="419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360fly</a:t>
            </a:r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4632400" y="243150"/>
            <a:ext cx="4166400" cy="46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Weight: 142 g</a:t>
            </a:r>
            <a:endParaRPr sz="1800" dirty="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Resolution: 1504*1504 pixels</a:t>
            </a:r>
            <a:endParaRPr sz="1800" dirty="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Recording Rate: 20 Mbps</a:t>
            </a:r>
            <a:endParaRPr sz="1800" dirty="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Powersource: 1630 mAh Li-polymer Battery</a:t>
            </a:r>
            <a:endParaRPr sz="1800" dirty="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Record time: 2 hr with 14 hr standby</a:t>
            </a:r>
            <a:endParaRPr sz="1800" dirty="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Cost: $115</a:t>
            </a:r>
            <a:endParaRPr sz="1800" dirty="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76" name="Shape 176" descr="Image result for 360 fl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725" y="1620900"/>
            <a:ext cx="3516500" cy="239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0" y="0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GPS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GCC Coordinates</a:t>
            </a:r>
            <a:endParaRPr/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9402" y="1327500"/>
            <a:ext cx="6505199" cy="342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0" y="0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GPS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ANSR Coordinates</a:t>
            </a:r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963" y="1278200"/>
            <a:ext cx="6608074" cy="341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0" y="0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Altitude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ANSR Coordinates</a:t>
            </a:r>
            <a:endParaRPr/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3538" y="1631599"/>
            <a:ext cx="5576919" cy="286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	</a:t>
            </a:r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1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Desired goals for Payload:</a:t>
            </a:r>
            <a:endParaRPr sz="1800" dirty="0"/>
          </a:p>
          <a:p>
            <a:pPr marL="457200" lvl="0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Make a 3D printed payload</a:t>
            </a:r>
            <a:endParaRPr sz="1800" dirty="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Use satellite communication to receive live data</a:t>
            </a:r>
            <a:endParaRPr sz="18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Gather sensor data as the payload ascends</a:t>
            </a:r>
            <a:endParaRPr sz="18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Record burst of balloon and take 360</a:t>
            </a:r>
            <a:r>
              <a:rPr lang="en" sz="1800" dirty="0">
                <a:highlight>
                  <a:srgbClr val="FFFFFF"/>
                </a:highlight>
              </a:rPr>
              <a:t>°</a:t>
            </a:r>
            <a:r>
              <a:rPr lang="en" sz="1800" dirty="0"/>
              <a:t> footage</a:t>
            </a:r>
            <a:endParaRPr sz="18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Sound experiment </a:t>
            </a:r>
            <a:endParaRPr sz="1800" dirty="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75" y="1267051"/>
            <a:ext cx="4166400" cy="312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65550" y="61750"/>
            <a:ext cx="42063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GPS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Combined Coordinates</a:t>
            </a:r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8038" y="1177075"/>
            <a:ext cx="6767928" cy="349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112475" y="108350"/>
            <a:ext cx="42057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GPS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Combined Coordinates: Top View</a:t>
            </a:r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001850" y="500925"/>
            <a:ext cx="28092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0363" y="1659675"/>
            <a:ext cx="5603272" cy="293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206450" y="882875"/>
            <a:ext cx="5334900" cy="7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GPS: Error</a:t>
            </a:r>
            <a:endParaRPr sz="28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Distance Apart</a:t>
            </a:r>
            <a:endParaRPr sz="28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4475" y="1172475"/>
            <a:ext cx="7095050" cy="383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299475" y="0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Internal Temperature</a:t>
            </a:r>
            <a:endParaRPr sz="2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6388" y="1023725"/>
            <a:ext cx="6191225" cy="370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299500" y="282350"/>
            <a:ext cx="5334900" cy="103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Internal Pressure</a:t>
            </a:r>
            <a:endParaRPr sz="2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8313" y="1025125"/>
            <a:ext cx="5667375" cy="347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311700" y="14372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Internal Pressure</a:t>
            </a:r>
            <a:endParaRPr sz="2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325" y="1388413"/>
            <a:ext cx="4230000" cy="25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9900" y="1365150"/>
            <a:ext cx="4297501" cy="259035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Shape 235"/>
          <p:cNvSpPr txBox="1"/>
          <p:nvPr/>
        </p:nvSpPr>
        <p:spPr>
          <a:xfrm>
            <a:off x="1174625" y="4087800"/>
            <a:ext cx="23814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Launch to Burst</a:t>
            </a:r>
            <a:endParaRPr>
              <a:solidFill>
                <a:schemeClr val="lt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(Ascending)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6" name="Shape 236"/>
          <p:cNvSpPr txBox="1"/>
          <p:nvPr/>
        </p:nvSpPr>
        <p:spPr>
          <a:xfrm>
            <a:off x="5646600" y="4087800"/>
            <a:ext cx="2111400" cy="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Burst to Landing</a:t>
            </a:r>
            <a:endParaRPr>
              <a:solidFill>
                <a:schemeClr val="lt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(Descending)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250375" y="245525"/>
            <a:ext cx="5334900" cy="81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Humidity </a:t>
            </a:r>
            <a:endParaRPr sz="2400"/>
          </a:p>
        </p:txBody>
      </p:sp>
      <p:pic>
        <p:nvPicPr>
          <p:cNvPr id="242" name="Shape 2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375" y="1057025"/>
            <a:ext cx="6071351" cy="366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 txBox="1"/>
          <p:nvPr/>
        </p:nvSpPr>
        <p:spPr>
          <a:xfrm>
            <a:off x="6825275" y="1546675"/>
            <a:ext cx="20745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Internal Temp vs. Time</a:t>
            </a:r>
            <a:endParaRPr>
              <a:solidFill>
                <a:srgbClr val="FF9900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516275" y="265750"/>
            <a:ext cx="1784100" cy="6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Altitude</a:t>
            </a:r>
            <a:endParaRPr sz="2400"/>
          </a:p>
        </p:txBody>
      </p:sp>
      <p:pic>
        <p:nvPicPr>
          <p:cNvPr id="249" name="Shape 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5788" y="893350"/>
            <a:ext cx="6832425" cy="415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03025" y="98200"/>
            <a:ext cx="5334900" cy="55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Voltage, Current, Power	</a:t>
            </a:r>
            <a:endParaRPr sz="2400"/>
          </a:p>
        </p:txBody>
      </p:sp>
      <p:pic>
        <p:nvPicPr>
          <p:cNvPr id="255" name="Shape 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346" y="652000"/>
            <a:ext cx="3784249" cy="227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2595" y="652000"/>
            <a:ext cx="3657480" cy="227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2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3262" y="2922542"/>
            <a:ext cx="3657476" cy="2204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311700" y="245525"/>
            <a:ext cx="5334900" cy="81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UV light</a:t>
            </a:r>
            <a:endParaRPr sz="2400"/>
          </a:p>
        </p:txBody>
      </p:sp>
      <p:sp>
        <p:nvSpPr>
          <p:cNvPr id="263" name="Shape 263"/>
          <p:cNvSpPr txBox="1"/>
          <p:nvPr/>
        </p:nvSpPr>
        <p:spPr>
          <a:xfrm>
            <a:off x="5499500" y="215525"/>
            <a:ext cx="34617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UV light is measured in microwatts of ultraviolet radiation per lumen of visible light (μW/l)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64" name="Shape 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5025" y="1136150"/>
            <a:ext cx="5713957" cy="375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4706425" y="118100"/>
            <a:ext cx="3706500" cy="15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00"/>
                </a:solidFill>
              </a:rPr>
              <a:t>Payload Design</a:t>
            </a:r>
            <a:endParaRPr sz="3000" b="1">
              <a:solidFill>
                <a:srgbClr val="000000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00"/>
                </a:solidFill>
              </a:rPr>
              <a:t>SolidWorks</a:t>
            </a:r>
            <a:endParaRPr sz="3000" b="1">
              <a:solidFill>
                <a:srgbClr val="000000"/>
              </a:solidFill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4644675" y="2086875"/>
            <a:ext cx="4166400" cy="19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Final features: </a:t>
            </a:r>
            <a:endParaRPr sz="2400" dirty="0"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Screw holes</a:t>
            </a:r>
            <a:endParaRPr sz="18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Lens holes</a:t>
            </a:r>
            <a:endParaRPr sz="18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Doors</a:t>
            </a:r>
            <a:endParaRPr sz="18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Slots for components</a:t>
            </a:r>
            <a:endParaRPr sz="1800" dirty="0"/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 l="25039" t="6758" r="36913" b="37934"/>
          <a:stretch/>
        </p:blipFill>
        <p:spPr>
          <a:xfrm>
            <a:off x="0" y="917063"/>
            <a:ext cx="4305923" cy="330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286750" y="144925"/>
            <a:ext cx="3704400" cy="7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Sound Test</a:t>
            </a:r>
            <a:endParaRPr/>
          </a:p>
        </p:txBody>
      </p:sp>
      <p:pic>
        <p:nvPicPr>
          <p:cNvPr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9163" y="748725"/>
            <a:ext cx="5585675" cy="42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4632400" y="375150"/>
            <a:ext cx="4166400" cy="4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Issues: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360fly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○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Did not record properly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External Temperature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○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Analog sensor did not work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UV light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○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Unknown spikes in data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sz="1400">
              <a:solidFill>
                <a:srgbClr val="000000"/>
              </a:solidFill>
            </a:endParaRPr>
          </a:p>
        </p:txBody>
      </p:sp>
      <p:pic>
        <p:nvPicPr>
          <p:cNvPr id="277" name="Shape 277"/>
          <p:cNvPicPr preferRelativeResize="0"/>
          <p:nvPr/>
        </p:nvPicPr>
        <p:blipFill rotWithShape="1">
          <a:blip r:embed="rId3">
            <a:alphaModFix/>
          </a:blip>
          <a:srcRect l="12380" t="12717"/>
          <a:stretch/>
        </p:blipFill>
        <p:spPr>
          <a:xfrm>
            <a:off x="0" y="1174261"/>
            <a:ext cx="4315926" cy="2866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318600" y="356700"/>
            <a:ext cx="3706500" cy="5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 (con’t.)</a:t>
            </a:r>
            <a:endParaRPr/>
          </a:p>
        </p:txBody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Successes: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Made a 3D printed payload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Used satellite communication to receive live data during flight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Gathered sensor data throughout flight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Videoed burst of balloon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Sound experiment verified sound transmission throughout flight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84" name="Shape 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625" y="3093550"/>
            <a:ext cx="3011451" cy="200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625" y="1086400"/>
            <a:ext cx="3011451" cy="2007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311725" y="144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Plans</a:t>
            </a:r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Use a Second RockBlock modem to have communication between the van and the payload</a:t>
            </a:r>
            <a:endParaRPr sz="2000"/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Using a second Arduino for transmission only</a:t>
            </a:r>
            <a:endParaRPr sz="2000"/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Create set of instructions for:</a:t>
            </a:r>
            <a:endParaRPr sz="2000"/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RockBlock Modem</a:t>
            </a:r>
            <a:endParaRPr sz="2000"/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360Fly Camera</a:t>
            </a:r>
            <a:endParaRPr sz="2000"/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3D printed payload using SolidWorks</a:t>
            </a:r>
            <a:endParaRPr sz="2000"/>
          </a:p>
          <a:p>
            <a:pPr marL="45720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92" name="Shape 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451" y="1059976"/>
            <a:ext cx="2929046" cy="3905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title"/>
          </p:nvPr>
        </p:nvSpPr>
        <p:spPr>
          <a:xfrm>
            <a:off x="311725" y="95850"/>
            <a:ext cx="3706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Special Thanks</a:t>
            </a:r>
            <a:endParaRPr sz="3000" dirty="0"/>
          </a:p>
        </p:txBody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311725" y="677836"/>
            <a:ext cx="3706500" cy="30577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ANSR Team</a:t>
            </a:r>
          </a:p>
          <a:p>
            <a:pPr marL="0" lvl="0" indent="0"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Susan Brew </a:t>
            </a:r>
            <a:endParaRPr sz="2400" dirty="0">
              <a:solidFill>
                <a:schemeClr val="lt1"/>
              </a:solidFill>
            </a:endParaRPr>
          </a:p>
          <a:p>
            <a:pPr marL="0" lvl="0" indent="0"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Dr. Tim Frank</a:t>
            </a:r>
            <a:endParaRPr sz="2400" dirty="0">
              <a:solidFill>
                <a:schemeClr val="lt1"/>
              </a:solidFill>
            </a:endParaRPr>
          </a:p>
          <a:p>
            <a:pPr marL="0" lvl="0" indent="0"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Rick Sparber</a:t>
            </a:r>
            <a:endParaRPr sz="2400" dirty="0">
              <a:solidFill>
                <a:schemeClr val="lt1"/>
              </a:solidFill>
            </a:endParaRPr>
          </a:p>
          <a:p>
            <a:pPr marL="0" lvl="0" indent="0"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William Stein</a:t>
            </a:r>
            <a:endParaRPr sz="2400" dirty="0">
              <a:solidFill>
                <a:schemeClr val="lt1"/>
              </a:solidFill>
            </a:endParaRPr>
          </a:p>
        </p:txBody>
      </p:sp>
      <p:pic>
        <p:nvPicPr>
          <p:cNvPr id="299" name="Shape 299" descr="Arizona Near Space Researc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25" y="3235875"/>
            <a:ext cx="1398550" cy="160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Shape 300" descr="Glendal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4000" y="3875212"/>
            <a:ext cx="2314800" cy="6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Shape 3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9375" y="1423975"/>
            <a:ext cx="4641002" cy="279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Prototypes</a:t>
            </a:r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4665875" y="179233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800" dirty="0"/>
              <a:t>Number of prototypes</a:t>
            </a:r>
            <a:endParaRPr sz="18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800" dirty="0"/>
              <a:t>Mistakes</a:t>
            </a:r>
            <a:endParaRPr sz="18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800" dirty="0"/>
              <a:t>Lessons </a:t>
            </a:r>
            <a:endParaRPr sz="18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800" dirty="0"/>
              <a:t>Testing</a:t>
            </a:r>
            <a:endParaRPr sz="1800" dirty="0"/>
          </a:p>
        </p:txBody>
      </p:sp>
      <p:pic>
        <p:nvPicPr>
          <p:cNvPr id="80" name="Shape 80"/>
          <p:cNvPicPr preferRelativeResize="0"/>
          <p:nvPr/>
        </p:nvPicPr>
        <p:blipFill rotWithShape="1">
          <a:blip r:embed="rId3">
            <a:alphaModFix/>
          </a:blip>
          <a:srcRect t="10858" b="35548"/>
          <a:stretch/>
        </p:blipFill>
        <p:spPr>
          <a:xfrm>
            <a:off x="4878961" y="1784850"/>
            <a:ext cx="3400125" cy="323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25" y="1806825"/>
            <a:ext cx="3706501" cy="2471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751250" y="521925"/>
            <a:ext cx="2661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Payload Design:</a:t>
            </a:r>
            <a:endParaRPr sz="24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3D printing</a:t>
            </a:r>
            <a:endParaRPr sz="2400" dirty="0"/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13" y="1608100"/>
            <a:ext cx="4084326" cy="272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 b="8792"/>
          <a:stretch/>
        </p:blipFill>
        <p:spPr>
          <a:xfrm>
            <a:off x="4344566" y="686385"/>
            <a:ext cx="4619626" cy="42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Payload Design:</a:t>
            </a:r>
            <a:endParaRPr sz="24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Populating</a:t>
            </a:r>
            <a:endParaRPr sz="2400" dirty="0"/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2800" y="945986"/>
            <a:ext cx="5230188" cy="3485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6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Microprocessor </a:t>
            </a: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Arduino MEGA 2560</a:t>
            </a:r>
            <a:endParaRPr sz="1800" dirty="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ATmega2560 chip</a:t>
            </a:r>
            <a:endParaRPr sz="1800" dirty="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54 digital I/O pins , 16 analog inputs</a:t>
            </a:r>
            <a:endParaRPr sz="1800" dirty="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Compact and Lightweight</a:t>
            </a:r>
            <a:endParaRPr sz="1800" dirty="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4 (universal asynchronous receiver-transmitter) UARTs </a:t>
            </a:r>
            <a:endParaRPr sz="1800" dirty="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C/C++ languages </a:t>
            </a:r>
            <a:endParaRPr sz="1800" dirty="0"/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050" y="1580300"/>
            <a:ext cx="4008999" cy="264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Coding </a:t>
            </a:r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3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Arduino programmed to collect, store, and process data</a:t>
            </a:r>
            <a:endParaRPr sz="18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Sent control signals to Hack HD Camera to turn on and begin recording</a:t>
            </a:r>
            <a:endParaRPr sz="18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Data collected was stored on a microSD card</a:t>
            </a:r>
            <a:endParaRPr sz="18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Data also transmitted every two minutes via a ROCKBLOCK modem </a:t>
            </a:r>
            <a:endParaRPr sz="18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Data was received during the flight through email and was accessible around the world</a:t>
            </a:r>
            <a:endParaRPr sz="1800"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   </a:t>
            </a:r>
            <a:endParaRPr dirty="0"/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25" y="2536550"/>
            <a:ext cx="3706499" cy="2510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18575"/>
            <a:ext cx="1432525" cy="86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7450" y="1118575"/>
            <a:ext cx="2516975" cy="12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8425" y="2161263"/>
            <a:ext cx="1101317" cy="19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311725" y="3485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RockBLOCK Device:</a:t>
            </a:r>
            <a:endParaRPr sz="1800"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4694775" y="144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Iridium Satellite Communication</a:t>
            </a:r>
            <a:endParaRPr sz="14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HAM Radio vs. GCC</a:t>
            </a:r>
            <a:endParaRPr sz="14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No license required</a:t>
            </a:r>
            <a:endParaRPr sz="14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Cost of RockBlock: $250</a:t>
            </a:r>
            <a:endParaRPr sz="14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10 cents for up to 50 bytes</a:t>
            </a:r>
            <a:endParaRPr sz="14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$14 per active month</a:t>
            </a:r>
            <a:endParaRPr sz="14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Supercapacitor</a:t>
            </a:r>
            <a:endParaRPr sz="14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Ability to receive live data from our sensors, battery, and GPS</a:t>
            </a:r>
            <a:endParaRPr sz="14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Arduino software designed to keep each data transmission under 50 bytes</a:t>
            </a:r>
            <a:endParaRPr sz="14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RockBlock was controlled by Arduino, which attempted to send data every 2 minutes</a:t>
            </a:r>
            <a:endParaRPr sz="1400" dirty="0"/>
          </a:p>
        </p:txBody>
      </p:sp>
      <p:pic>
        <p:nvPicPr>
          <p:cNvPr id="125" name="Shape 125"/>
          <p:cNvPicPr preferRelativeResize="0"/>
          <p:nvPr/>
        </p:nvPicPr>
        <p:blipFill rotWithShape="1">
          <a:blip r:embed="rId3">
            <a:alphaModFix/>
          </a:blip>
          <a:srcRect l="15067" t="20729"/>
          <a:stretch/>
        </p:blipFill>
        <p:spPr>
          <a:xfrm>
            <a:off x="81775" y="1006100"/>
            <a:ext cx="4166400" cy="29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 rotWithShape="1">
          <a:blip r:embed="rId4">
            <a:alphaModFix/>
          </a:blip>
          <a:srcRect t="22058" b="58931"/>
          <a:stretch/>
        </p:blipFill>
        <p:spPr>
          <a:xfrm>
            <a:off x="167800" y="3922500"/>
            <a:ext cx="8693374" cy="94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576</Words>
  <Application>Microsoft Office PowerPoint</Application>
  <PresentationFormat>On-screen Show (16:9)</PresentationFormat>
  <Paragraphs>139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Merriweather</vt:lpstr>
      <vt:lpstr>Roboto</vt:lpstr>
      <vt:lpstr>Times New Roman</vt:lpstr>
      <vt:lpstr>Paradigm</vt:lpstr>
      <vt:lpstr>GCC ASCEND</vt:lpstr>
      <vt:lpstr>Introduction </vt:lpstr>
      <vt:lpstr>Payload Design SolidWorks</vt:lpstr>
      <vt:lpstr>Prototypes</vt:lpstr>
      <vt:lpstr>Payload Design: 3D printing</vt:lpstr>
      <vt:lpstr>Payload Design: Populating</vt:lpstr>
      <vt:lpstr>Microprocessor </vt:lpstr>
      <vt:lpstr>Coding </vt:lpstr>
      <vt:lpstr>RockBLOCK Device:</vt:lpstr>
      <vt:lpstr>RockBLOCK Device:</vt:lpstr>
      <vt:lpstr>Components of Payload</vt:lpstr>
      <vt:lpstr>PowerPoint Presentation</vt:lpstr>
      <vt:lpstr>Camera Objectives</vt:lpstr>
      <vt:lpstr>Hack-HD</vt:lpstr>
      <vt:lpstr>PowerPoint Presentation</vt:lpstr>
      <vt:lpstr>360fly</vt:lpstr>
      <vt:lpstr>GPS GCC Coordinates</vt:lpstr>
      <vt:lpstr>GPS ANSR Coordinates</vt:lpstr>
      <vt:lpstr>Altitude ANSR Coordinates</vt:lpstr>
      <vt:lpstr>GPS Combined Coordinates</vt:lpstr>
      <vt:lpstr>GPS  Combined Coordinates: Top View</vt:lpstr>
      <vt:lpstr>GPS: Error Distance Apart </vt:lpstr>
      <vt:lpstr>Internal Temperature </vt:lpstr>
      <vt:lpstr>Internal Pressure </vt:lpstr>
      <vt:lpstr>Internal Pressure </vt:lpstr>
      <vt:lpstr>Humidity </vt:lpstr>
      <vt:lpstr>Altitude</vt:lpstr>
      <vt:lpstr>Voltage, Current, Power </vt:lpstr>
      <vt:lpstr>UV light</vt:lpstr>
      <vt:lpstr>Sound Test</vt:lpstr>
      <vt:lpstr>Conclusion</vt:lpstr>
      <vt:lpstr>Conclusion (con’t.)</vt:lpstr>
      <vt:lpstr>Future Plans</vt:lpstr>
      <vt:lpstr>Special 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GCC ASCEND</dc:title>
  <cp:lastModifiedBy>Miranda</cp:lastModifiedBy>
  <cp:revision>1</cp:revision>
  <dcterms:modified xsi:type="dcterms:W3CDTF">2018-03-31T02:17:13Z</dcterms:modified>
</cp:coreProperties>
</file>